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40"/>
  </p:notes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  <p:sldId id="278" r:id="rId23"/>
    <p:sldId id="279" r:id="rId24"/>
    <p:sldId id="280" r:id="rId25"/>
    <p:sldId id="281" r:id="rId26"/>
    <p:sldId id="283" r:id="rId27"/>
    <p:sldId id="284" r:id="rId28"/>
    <p:sldId id="285" r:id="rId29"/>
    <p:sldId id="286" r:id="rId30"/>
    <p:sldId id="287" r:id="rId31"/>
    <p:sldId id="288" r:id="rId32"/>
    <p:sldId id="289" r:id="rId33"/>
    <p:sldId id="290" r:id="rId34"/>
    <p:sldId id="282" r:id="rId35"/>
    <p:sldId id="291" r:id="rId36"/>
    <p:sldId id="292" r:id="rId37"/>
    <p:sldId id="293" r:id="rId38"/>
    <p:sldId id="294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52410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30197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65351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4731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28530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167924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hyperlink" Target="UVA%20Resarch%20Computing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ood.hpc.virginia.edu/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6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6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6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pPr>
              <a:lnSpc>
                <a:spcPct val="100000"/>
              </a:lnSpc>
            </a:pPr>
            <a:r>
              <a:rPr lang="en-US" dirty="0"/>
              <a:t>Requires you to pick a username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E65E-A267-724D-AD8F-DA0E6CA9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D6F5-BFA0-4CE8-D2E4-93268F6D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pPr>
              <a:lnSpc>
                <a:spcPct val="110000"/>
              </a:lnSpc>
            </a:pPr>
            <a:r>
              <a:rPr lang="en-US" dirty="0"/>
              <a:t>There are many ways to do this, but the easiest is to use </a:t>
            </a:r>
            <a:r>
              <a:rPr lang="en-US" b="1" dirty="0"/>
              <a:t>SSH-Keys</a:t>
            </a:r>
          </a:p>
          <a:p>
            <a:pPr>
              <a:lnSpc>
                <a:spcPct val="110000"/>
              </a:lnSpc>
            </a:pPr>
            <a:r>
              <a:rPr lang="en-US" dirty="0"/>
              <a:t>Open a terminal and create a key using this command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Feel free to skip creating a password, otherwise you will need to use it for every commit</a:t>
            </a:r>
          </a:p>
          <a:p>
            <a:pPr>
              <a:lnSpc>
                <a:spcPct val="110000"/>
              </a:lnSpc>
            </a:pPr>
            <a:r>
              <a:rPr lang="en-US" dirty="0"/>
              <a:t>Then copy the key to the clipboard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3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26-020C-58C5-A115-04A25FF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1AFB-C997-414A-FE93-DDAA3C64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5" y="1477122"/>
            <a:ext cx="6097990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91A0-45EA-46E6-75C9-4A725A9E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8F0-F352-2DC5-9A92-8FC7D9AC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D1C2-393E-1682-84C2-61157D2F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4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BF7E-BBAC-D9E0-9DDE-FEAA09BA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62-D17C-D9CE-6664-25083B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9027-ED34-D3C1-D340-49AB820B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3" y="1690688"/>
            <a:ext cx="6432313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94822"/>
            <a:ext cx="6090557" cy="49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0" y="1690688"/>
            <a:ext cx="6417978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1" y="1690688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78D31C-198E-D011-4498-017947406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Rivanna – UVA’s High Performance Computing Environment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4B9AF6F-7055-A409-9683-04909B476A8B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20000"/>
              </a:lnSpc>
            </a:pPr>
            <a:r>
              <a:rPr lang="en-US" dirty="0">
                <a:hlinkClick r:id="rId3"/>
              </a:rPr>
              <a:t>UVA Resarch Computing</a:t>
            </a:r>
            <a:r>
              <a:rPr lang="en-US" dirty="0"/>
              <a:t> provides access to various HPC environments, of which Rivanna is one</a:t>
            </a:r>
          </a:p>
          <a:p>
            <a:pPr>
              <a:lnSpc>
                <a:spcPct val="120000"/>
              </a:lnSpc>
            </a:pPr>
            <a:r>
              <a:rPr lang="en-US" dirty="0"/>
              <a:t>Basically, this gives the researcher the ability to run jobs that would be beyond their laptop</a:t>
            </a:r>
          </a:p>
          <a:p>
            <a:pPr lvl="1">
              <a:lnSpc>
                <a:spcPct val="120000"/>
              </a:lnSpc>
            </a:pPr>
            <a:r>
              <a:rPr lang="en-US" dirty="0"/>
              <a:t>In terms of memory, processors, computing time</a:t>
            </a:r>
          </a:p>
          <a:p>
            <a:pPr>
              <a:lnSpc>
                <a:spcPct val="120000"/>
              </a:lnSpc>
            </a:pPr>
            <a:r>
              <a:rPr lang="en-US" dirty="0"/>
              <a:t>To do this, a researcher logs into Rivanna and submits jobs to the cluster</a:t>
            </a:r>
          </a:p>
          <a:p>
            <a:pPr>
              <a:lnSpc>
                <a:spcPct val="120000"/>
              </a:lnSpc>
            </a:pPr>
            <a:r>
              <a:rPr lang="en-US" dirty="0"/>
              <a:t>The next parts will go over how this works …</a:t>
            </a:r>
          </a:p>
        </p:txBody>
      </p:sp>
      <p:pic>
        <p:nvPicPr>
          <p:cNvPr id="8" name="Content Placeholder 7" descr="A diagram of a computer&#10;&#10;AI-generated content may be incorrect.">
            <a:extLst>
              <a:ext uri="{FF2B5EF4-FFF2-40B4-BE49-F238E27FC236}">
                <a16:creationId xmlns:a16="http://schemas.microsoft.com/office/drawing/2014/main" id="{064A024F-33D3-B61D-3500-367571DB0916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4"/>
          <a:stretch>
            <a:fillRect/>
          </a:stretch>
        </p:blipFill>
        <p:spPr>
          <a:xfrm>
            <a:off x="6172200" y="2050953"/>
            <a:ext cx="5181600" cy="3900682"/>
          </a:xfrm>
        </p:spPr>
      </p:pic>
    </p:spTree>
    <p:extLst>
      <p:ext uri="{BB962C8B-B14F-4D97-AF65-F5344CB8AC3E}">
        <p14:creationId xmlns:p14="http://schemas.microsoft.com/office/powerpoint/2010/main" val="168668500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4DCF70-0098-E1D1-1A61-5CCE68CBC2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– under the hood of what you are using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EB0CD86-07D6-6254-C06C-CFD83A7D7A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Designed as one of the first multi-user operating systems, it is underneath most operating systems in-use today</a:t>
            </a:r>
          </a:p>
          <a:p>
            <a:pPr>
              <a:lnSpc>
                <a:spcPct val="100000"/>
              </a:lnSpc>
            </a:pPr>
            <a:r>
              <a:rPr lang="en-US" dirty="0"/>
              <a:t>Linux, Android, iOS/OSX are all Unix-based systems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Windows is NOT</a:t>
            </a:r>
          </a:p>
          <a:p>
            <a:pPr>
              <a:lnSpc>
                <a:spcPct val="100000"/>
              </a:lnSpc>
            </a:pPr>
            <a:r>
              <a:rPr lang="en-US" dirty="0"/>
              <a:t>It is a commonly used interface for cloud computing, so some basic knowledge about how it works is very worthwhile to learn</a:t>
            </a:r>
          </a:p>
          <a:p>
            <a:pPr>
              <a:lnSpc>
                <a:spcPct val="100000"/>
              </a:lnSpc>
            </a:pPr>
            <a:r>
              <a:rPr lang="en-US" dirty="0"/>
              <a:t>The Rivanna login nodes use Rocky Linux but the basic commands covered here will work for any version of Unix</a:t>
            </a:r>
          </a:p>
        </p:txBody>
      </p:sp>
    </p:spTree>
    <p:extLst>
      <p:ext uri="{BB962C8B-B14F-4D97-AF65-F5344CB8AC3E}">
        <p14:creationId xmlns:p14="http://schemas.microsoft.com/office/powerpoint/2010/main" val="109002147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B78C92-1B16-7D5F-A9F6-E31421A156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Simple Unix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2EA62B-EEDA-0648-6696-18BD30B1E7BF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pwd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dirty="0"/>
              <a:t>Lists your current location or </a:t>
            </a:r>
            <a:r>
              <a:rPr lang="en-US" b="1" dirty="0"/>
              <a:t>p</a:t>
            </a:r>
            <a:r>
              <a:rPr lang="en-US" dirty="0"/>
              <a:t>resent </a:t>
            </a:r>
            <a:r>
              <a:rPr lang="en-US" b="1" dirty="0"/>
              <a:t>w</a:t>
            </a:r>
            <a:r>
              <a:rPr lang="en-US" dirty="0"/>
              <a:t>orking </a:t>
            </a:r>
            <a:r>
              <a:rPr lang="en-US" b="1" dirty="0"/>
              <a:t>d</a:t>
            </a:r>
            <a:r>
              <a:rPr lang="en-US" dirty="0"/>
              <a:t>irectory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</a:t>
            </a:r>
          </a:p>
          <a:p>
            <a:pPr lvl="1"/>
            <a:r>
              <a:rPr lang="en-US" b="1" dirty="0"/>
              <a:t>L</a:t>
            </a:r>
            <a:r>
              <a:rPr lang="en-US" dirty="0"/>
              <a:t>i</a:t>
            </a:r>
            <a:r>
              <a:rPr lang="en-US" b="1" dirty="0"/>
              <a:t>s</a:t>
            </a:r>
            <a:r>
              <a:rPr lang="en-US" dirty="0"/>
              <a:t>ts the contents of the directory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ls –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lh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/>
              <a:t>List the contents in a </a:t>
            </a:r>
            <a:r>
              <a:rPr lang="en-US" b="1" dirty="0"/>
              <a:t>l</a:t>
            </a:r>
            <a:r>
              <a:rPr lang="en-US" dirty="0"/>
              <a:t>ist format with </a:t>
            </a:r>
            <a:r>
              <a:rPr lang="en-US" b="1" dirty="0"/>
              <a:t>h</a:t>
            </a:r>
            <a:r>
              <a:rPr lang="en-US" dirty="0"/>
              <a:t>uman readable file sizes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&lt;directory&gt;</a:t>
            </a:r>
          </a:p>
          <a:p>
            <a:pPr lvl="1"/>
            <a:r>
              <a:rPr lang="en-US" b="1" dirty="0"/>
              <a:t>C</a:t>
            </a:r>
            <a:r>
              <a:rPr lang="en-US" dirty="0"/>
              <a:t>hange to the given </a:t>
            </a:r>
            <a:r>
              <a:rPr lang="en-US" b="1" dirty="0"/>
              <a:t>d</a:t>
            </a:r>
            <a:r>
              <a:rPr lang="en-US" dirty="0"/>
              <a:t>irectory</a:t>
            </a:r>
            <a:endParaRPr lang="en-US" b="1" dirty="0"/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cd ..</a:t>
            </a:r>
          </a:p>
          <a:p>
            <a:pPr lvl="2"/>
            <a:r>
              <a:rPr lang="en-US" dirty="0"/>
              <a:t>Exit the current directory; go one level up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less &lt;file&gt;</a:t>
            </a:r>
          </a:p>
          <a:p>
            <a:pPr lvl="1"/>
            <a:r>
              <a:rPr lang="en-US" dirty="0"/>
              <a:t>Read the given file in the terminal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&lt;file&gt;</a:t>
            </a:r>
          </a:p>
          <a:p>
            <a:pPr lvl="2"/>
            <a:r>
              <a:rPr lang="en-US" dirty="0"/>
              <a:t>Have contents of file returned to the command line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AB60B0-0453-8875-67A1-A5EBB48CAAAB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fontScale="6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ip_address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Use </a:t>
            </a:r>
            <a:r>
              <a:rPr lang="en-US" b="1" dirty="0"/>
              <a:t>s</a:t>
            </a:r>
            <a:r>
              <a:rPr lang="en-US" dirty="0"/>
              <a:t>ecure </a:t>
            </a:r>
            <a:r>
              <a:rPr lang="en-US" b="1" dirty="0"/>
              <a:t>sh</a:t>
            </a:r>
            <a:r>
              <a:rPr lang="en-US" dirty="0"/>
              <a:t>ell to connect to a remote computer</a:t>
            </a:r>
          </a:p>
          <a:p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mkdir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new_directory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b="1" dirty="0"/>
              <a:t>M</a:t>
            </a:r>
            <a:r>
              <a:rPr lang="en-US" dirty="0"/>
              <a:t>a</a:t>
            </a:r>
            <a:r>
              <a:rPr lang="en-US" b="1" dirty="0"/>
              <a:t>k</a:t>
            </a:r>
            <a:r>
              <a:rPr lang="en-US" dirty="0"/>
              <a:t>e a new </a:t>
            </a:r>
            <a:r>
              <a:rPr lang="en-US" b="1" dirty="0"/>
              <a:t>dir</a:t>
            </a:r>
            <a:r>
              <a:rPr lang="en-US" dirty="0"/>
              <a:t>ectory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&lt;file&gt;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new_file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1"/>
            <a:r>
              <a:rPr lang="en-US" dirty="0"/>
              <a:t>Make</a:t>
            </a:r>
            <a:r>
              <a:rPr lang="en-US" b="1" dirty="0"/>
              <a:t> </a:t>
            </a:r>
            <a:r>
              <a:rPr lang="en-US" dirty="0"/>
              <a:t>a</a:t>
            </a:r>
            <a:r>
              <a:rPr lang="en-US" b="1" dirty="0"/>
              <a:t> c</a:t>
            </a:r>
            <a:r>
              <a:rPr lang="en-US" dirty="0"/>
              <a:t>o</a:t>
            </a:r>
            <a:r>
              <a:rPr lang="en-US" b="1" dirty="0"/>
              <a:t>p</a:t>
            </a:r>
            <a:r>
              <a:rPr lang="en-US" dirty="0"/>
              <a:t>y of the given file to with new given file name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cp -r &lt;folder&gt;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new_folder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lvl="2"/>
            <a:r>
              <a:rPr lang="en-US" dirty="0"/>
              <a:t>Make a copy of the given folder to the new given folder name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&lt;file&gt;</a:t>
            </a:r>
          </a:p>
          <a:p>
            <a:pPr lvl="1"/>
            <a:r>
              <a:rPr lang="en-US" dirty="0"/>
              <a:t>Delete (or </a:t>
            </a:r>
            <a:r>
              <a:rPr lang="en-US" b="1" dirty="0"/>
              <a:t>r</a:t>
            </a:r>
            <a:r>
              <a:rPr lang="en-US" dirty="0"/>
              <a:t>e</a:t>
            </a:r>
            <a:r>
              <a:rPr lang="en-US" b="1" dirty="0"/>
              <a:t>m</a:t>
            </a:r>
            <a:r>
              <a:rPr lang="en-US" dirty="0"/>
              <a:t>ove) the given file </a:t>
            </a:r>
          </a:p>
          <a:p>
            <a:pPr lvl="2"/>
            <a:r>
              <a:rPr lang="en-US" dirty="0"/>
              <a:t>warning: this is permanent!</a:t>
            </a:r>
          </a:p>
          <a:p>
            <a:pPr lvl="1"/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rm –r &lt;folder&gt;</a:t>
            </a:r>
          </a:p>
          <a:p>
            <a:pPr lvl="2"/>
            <a:r>
              <a:rPr lang="en-US" dirty="0"/>
              <a:t>Delete the given folder (using </a:t>
            </a:r>
            <a:r>
              <a:rPr lang="en-US" b="1" dirty="0"/>
              <a:t>r</a:t>
            </a:r>
            <a:r>
              <a:rPr lang="en-US" dirty="0"/>
              <a:t>ecursion)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exit</a:t>
            </a:r>
          </a:p>
          <a:p>
            <a:pPr lvl="1"/>
            <a:r>
              <a:rPr lang="en-US" dirty="0"/>
              <a:t>Exit the session (for instance disconnect ssh)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035378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6EBF34-267E-4D0F-1BD0-80EBC7129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B61943-4320-CB3E-81E3-C68327E3D7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Login to Rivanna</a:t>
            </a:r>
          </a:p>
          <a:p>
            <a:r>
              <a:rPr lang="en-US" dirty="0"/>
              <a:t>git clone the repository into Rivanna</a:t>
            </a:r>
          </a:p>
          <a:p>
            <a:r>
              <a:rPr lang="en-US" dirty="0"/>
              <a:t>Move into the cloned repo</a:t>
            </a:r>
          </a:p>
          <a:p>
            <a:r>
              <a:rPr lang="en-US" dirty="0"/>
              <a:t>Make a change to the code on </a:t>
            </a:r>
            <a:r>
              <a:rPr lang="en-US" dirty="0" err="1"/>
              <a:t>Rstudio</a:t>
            </a:r>
            <a:endParaRPr lang="en-US" dirty="0"/>
          </a:p>
          <a:p>
            <a:r>
              <a:rPr lang="en-US" dirty="0"/>
              <a:t>Commit and push change</a:t>
            </a:r>
          </a:p>
          <a:p>
            <a:r>
              <a:rPr lang="en-US" dirty="0"/>
              <a:t>git pull the change</a:t>
            </a:r>
          </a:p>
        </p:txBody>
      </p:sp>
    </p:spTree>
    <p:extLst>
      <p:ext uri="{BB962C8B-B14F-4D97-AF65-F5344CB8AC3E}">
        <p14:creationId xmlns:p14="http://schemas.microsoft.com/office/powerpoint/2010/main" val="169242511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BD4BC6-C790-DA5B-9940-D360997104F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1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A1CADA5-67D8-2E0F-FB40-6979EDD42C02}"/>
              </a:ext>
            </a:extLst>
          </p:cNvPr>
          <p:cNvSpPr txBox="1"/>
          <p:nvPr/>
        </p:nvSpPr>
        <p:spPr>
          <a:xfrm>
            <a:off x="2081048" y="1690688"/>
            <a:ext cx="4840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Open On Demand </a:t>
            </a:r>
            <a:r>
              <a:rPr lang="en-US" dirty="0">
                <a:hlinkClick r:id="rId3"/>
              </a:rPr>
              <a:t>https://ood.hpc.virginia.edu/</a:t>
            </a:r>
            <a:endParaRPr lang="en-US" dirty="0"/>
          </a:p>
        </p:txBody>
      </p:sp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9CAA1AB-6DDF-EFF6-BE97-CC12E5EBF2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2330" y="3240741"/>
            <a:ext cx="4423776" cy="2860849"/>
          </a:xfrm>
          <a:prstGeom prst="rect">
            <a:avLst/>
          </a:prstGeom>
        </p:spPr>
      </p:pic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43682D5-391B-CD7F-7663-68CCBC068E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11251" y="3240741"/>
            <a:ext cx="4447182" cy="286084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E028B311-4ADE-5863-E496-53EFDB764A68}"/>
              </a:ext>
            </a:extLst>
          </p:cNvPr>
          <p:cNvSpPr txBox="1"/>
          <p:nvPr/>
        </p:nvSpPr>
        <p:spPr>
          <a:xfrm>
            <a:off x="484094" y="2502077"/>
            <a:ext cx="19363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“Clusters”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453AC8-8C4D-B2F6-69E1-13A4E84CF5AA}"/>
              </a:ext>
            </a:extLst>
          </p:cNvPr>
          <p:cNvSpPr txBox="1"/>
          <p:nvPr/>
        </p:nvSpPr>
        <p:spPr>
          <a:xfrm>
            <a:off x="3245224" y="2502077"/>
            <a:ext cx="28507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Select “HPC Shell Access”</a:t>
            </a:r>
          </a:p>
        </p:txBody>
      </p:sp>
      <p:sp>
        <p:nvSpPr>
          <p:cNvPr id="12" name="Right Arrow 11">
            <a:extLst>
              <a:ext uri="{FF2B5EF4-FFF2-40B4-BE49-F238E27FC236}">
                <a16:creationId xmlns:a16="http://schemas.microsoft.com/office/drawing/2014/main" id="{6BECD0E8-915A-8176-3643-77452F948BA3}"/>
              </a:ext>
            </a:extLst>
          </p:cNvPr>
          <p:cNvSpPr/>
          <p:nvPr/>
        </p:nvSpPr>
        <p:spPr>
          <a:xfrm>
            <a:off x="5782235" y="4222376"/>
            <a:ext cx="914400" cy="944936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51070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4D4132-491D-F93C-5166-AD75971C07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Logging into Rivanna – Option 2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54F97C6-B9E8-E6C4-FD66-97DE2CFCA8A7}"/>
              </a:ext>
            </a:extLst>
          </p:cNvPr>
          <p:cNvSpPr txBox="1"/>
          <p:nvPr/>
        </p:nvSpPr>
        <p:spPr>
          <a:xfrm>
            <a:off x="448236" y="1788459"/>
            <a:ext cx="619461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Use secure shell (SSH):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 –Y &lt;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your_user_id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&gt;@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login.hpc.virginia.edu</a:t>
            </a:r>
            <a:endParaRPr lang="en-US" dirty="0">
              <a:highlight>
                <a:srgbClr val="C0C0C0"/>
              </a:highlight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/>
          </a:p>
        </p:txBody>
      </p:sp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4348BD7-4E6F-EE82-87DC-FF94DD9B778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1040" y="3429000"/>
            <a:ext cx="5114365" cy="2742863"/>
          </a:xfrm>
          <a:prstGeom prst="rect">
            <a:avLst/>
          </a:prstGeom>
        </p:spPr>
      </p:pic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D59D917-A4D3-DA91-3592-3A9360DA93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42848" y="2492651"/>
            <a:ext cx="5177528" cy="34693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51877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727D78-CB4E-8807-E7C5-C63973BB7F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Unix Command Line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7F3B7CC2-0BD2-B42A-6690-416240933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5591" y="1584886"/>
            <a:ext cx="6433971" cy="44916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65728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B9CB11AB-8644-9704-EAE8-405B5181D5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Let’s make a change!</a:t>
            </a:r>
          </a:p>
        </p:txBody>
      </p:sp>
      <p:pic>
        <p:nvPicPr>
          <p:cNvPr id="6" name="Picture 5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3150CBCB-61FE-8750-6285-055734B479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036" y="1956228"/>
            <a:ext cx="4765862" cy="2575019"/>
          </a:xfrm>
          <a:prstGeom prst="rect">
            <a:avLst/>
          </a:prstGeom>
        </p:spPr>
      </p:pic>
      <p:pic>
        <p:nvPicPr>
          <p:cNvPr id="8" name="Picture 7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FB7A9980-A1C3-B192-E28B-530126A51C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00480" y="3814016"/>
            <a:ext cx="5041918" cy="2678859"/>
          </a:xfrm>
          <a:prstGeom prst="rect">
            <a:avLst/>
          </a:prstGeom>
        </p:spPr>
      </p:pic>
      <p:sp>
        <p:nvSpPr>
          <p:cNvPr id="9" name="Bent-Up Arrow 8">
            <a:extLst>
              <a:ext uri="{FF2B5EF4-FFF2-40B4-BE49-F238E27FC236}">
                <a16:creationId xmlns:a16="http://schemas.microsoft.com/office/drawing/2014/main" id="{912094BE-588A-D5BA-A53C-5D3F97CF868C}"/>
              </a:ext>
            </a:extLst>
          </p:cNvPr>
          <p:cNvSpPr/>
          <p:nvPr/>
        </p:nvSpPr>
        <p:spPr>
          <a:xfrm rot="5400000">
            <a:off x="4939862" y="4813738"/>
            <a:ext cx="1093076" cy="1219200"/>
          </a:xfrm>
          <a:prstGeom prst="bent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6331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1718003" cy="1718003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7" y="4317206"/>
            <a:ext cx="2906764" cy="217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536CB-BADF-724C-3806-BADE4EEDA4FD}"/>
              </a:ext>
            </a:extLst>
          </p:cNvPr>
          <p:cNvSpPr txBox="1"/>
          <p:nvPr/>
        </p:nvSpPr>
        <p:spPr>
          <a:xfrm>
            <a:off x="6379780" y="3429000"/>
            <a:ext cx="32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eunuch, multiple </a:t>
            </a:r>
            <a:r>
              <a:rPr lang="en-US" dirty="0" err="1"/>
              <a:t>unix</a:t>
            </a:r>
            <a:r>
              <a:rPr lang="en-US" dirty="0"/>
              <a:t> …?</a:t>
            </a:r>
          </a:p>
        </p:txBody>
      </p:sp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C11514-DC1D-D1C1-050B-C39AB235E9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Start the commit!</a:t>
            </a:r>
          </a:p>
        </p:txBody>
      </p:sp>
      <p:pic>
        <p:nvPicPr>
          <p:cNvPr id="4" name="Picture 3" descr="A computer screen shot of a black screen&#10;&#10;AI-generated content may be incorrect.">
            <a:extLst>
              <a:ext uri="{FF2B5EF4-FFF2-40B4-BE49-F238E27FC236}">
                <a16:creationId xmlns:a16="http://schemas.microsoft.com/office/drawing/2014/main" id="{2AB7F4A8-EE7C-4825-F3D9-7367B95D559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861670"/>
            <a:ext cx="4961267" cy="2562412"/>
          </a:xfrm>
          <a:prstGeom prst="rect">
            <a:avLst/>
          </a:prstGeom>
        </p:spPr>
      </p:pic>
      <p:pic>
        <p:nvPicPr>
          <p:cNvPr id="6" name="Picture 5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CAA4AF2-8865-2C7E-12AD-E716BFBD6C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60191" y="3582894"/>
            <a:ext cx="5093609" cy="2616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762452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4116223-9805-3414-3E8D-A150998A71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Commit the change!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C5679042-2EA2-F133-0EAF-039A38579C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3690" y="2460813"/>
            <a:ext cx="4878960" cy="3146611"/>
          </a:xfrm>
          <a:prstGeom prst="rect">
            <a:avLst/>
          </a:prstGeom>
        </p:spPr>
      </p:pic>
      <p:pic>
        <p:nvPicPr>
          <p:cNvPr id="6" name="Picture 5" descr="A computer screen with white text&#10;&#10;AI-generated content may be incorrect.">
            <a:extLst>
              <a:ext uri="{FF2B5EF4-FFF2-40B4-BE49-F238E27FC236}">
                <a16:creationId xmlns:a16="http://schemas.microsoft.com/office/drawing/2014/main" id="{A541D439-B366-22E5-6AB3-B1B945C215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87781" y="2799611"/>
            <a:ext cx="5580529" cy="28078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87056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962DEF-9ECE-2921-8211-214A49ED58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Push the change!</a:t>
            </a:r>
          </a:p>
        </p:txBody>
      </p:sp>
      <p:pic>
        <p:nvPicPr>
          <p:cNvPr id="4" name="Picture 3" descr="A screen shot of a computer&#10;&#10;AI-generated content may be incorrect.">
            <a:extLst>
              <a:ext uri="{FF2B5EF4-FFF2-40B4-BE49-F238E27FC236}">
                <a16:creationId xmlns:a16="http://schemas.microsoft.com/office/drawing/2014/main" id="{E9FA0FD3-66FB-B81B-EFF0-5BB616711E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8933" y="2293471"/>
            <a:ext cx="6595409" cy="31889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6732942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4CE829-F8FA-D2EE-F3B5-06ABF86E651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Pull the change (on Rivanna)!</a:t>
            </a:r>
          </a:p>
        </p:txBody>
      </p:sp>
      <p:pic>
        <p:nvPicPr>
          <p:cNvPr id="4" name="Picture 3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99E0562-B140-76D8-A137-6ECA7D59235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46753" y="1690688"/>
            <a:ext cx="6698494" cy="4661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151580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22C93-279A-708E-D142-3BB5800905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3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817163A-6305-424F-F027-BE54CDB9B99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Submit job with </a:t>
            </a:r>
            <a:r>
              <a:rPr lang="en-US" dirty="0" err="1"/>
              <a:t>slurm</a:t>
            </a:r>
            <a:endParaRPr lang="en-US" dirty="0"/>
          </a:p>
          <a:p>
            <a:r>
              <a:rPr lang="en-US" dirty="0"/>
              <a:t>Job had error, read file to see why</a:t>
            </a:r>
          </a:p>
          <a:p>
            <a:r>
              <a:rPr lang="en-US" dirty="0"/>
              <a:t>Load R and install missing package</a:t>
            </a:r>
          </a:p>
          <a:p>
            <a:r>
              <a:rPr lang="en-US" dirty="0"/>
              <a:t>Submit job again</a:t>
            </a:r>
          </a:p>
          <a:p>
            <a:r>
              <a:rPr lang="en-US" dirty="0"/>
              <a:t>Monitor job in the queue</a:t>
            </a:r>
          </a:p>
          <a:p>
            <a:r>
              <a:rPr lang="en-US" dirty="0"/>
              <a:t>Check results</a:t>
            </a:r>
          </a:p>
        </p:txBody>
      </p:sp>
    </p:spTree>
    <p:extLst>
      <p:ext uri="{BB962C8B-B14F-4D97-AF65-F5344CB8AC3E}">
        <p14:creationId xmlns:p14="http://schemas.microsoft.com/office/powerpoint/2010/main" val="34769877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B8E1A-C4CB-66CB-136E-A5AD15E1EA1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The </a:t>
            </a:r>
            <a:r>
              <a:rPr lang="en-US" dirty="0" err="1"/>
              <a:t>slurm</a:t>
            </a:r>
            <a:r>
              <a:rPr lang="en-US" dirty="0"/>
              <a:t> batch file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9A61FD8-20BC-4D26-C47C-28E43DA32A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30650" y="1789953"/>
            <a:ext cx="4330700" cy="4165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877057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7AF8A2-2760-79E7-9C94-0F4CBF7A4F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Submit the job</a:t>
            </a: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818768A8-6583-B837-8DAA-64504A32DA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30082" y="2855632"/>
            <a:ext cx="7772400" cy="21426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3931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604510-6C83-70F9-7B7B-EC8B7DD824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Load R</a:t>
            </a:r>
          </a:p>
        </p:txBody>
      </p:sp>
      <p:pic>
        <p:nvPicPr>
          <p:cNvPr id="5" name="Picture 4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29B85870-4634-BBA5-BF19-2EEDB16DCE1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70424" y="2823476"/>
            <a:ext cx="7772400" cy="1211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58554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71B1FF-B767-CB55-A50B-3A82345F3C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Install the missing R Package</a:t>
            </a:r>
          </a:p>
        </p:txBody>
      </p:sp>
      <p:pic>
        <p:nvPicPr>
          <p:cNvPr id="4" name="Picture 3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099860F2-D890-348D-22B5-ACFBCFCA28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89705" y="1831866"/>
            <a:ext cx="6465118" cy="4190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394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pPr>
              <a:lnSpc>
                <a:spcPct val="110000"/>
              </a:lnSpc>
            </a:pPr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pPr>
              <a:lnSpc>
                <a:spcPct val="110000"/>
              </a:lnSpc>
            </a:pPr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Allows for easy collaboration between a team of researchers</a:t>
            </a:r>
          </a:p>
          <a:p>
            <a:pPr>
              <a:lnSpc>
                <a:spcPct val="110000"/>
              </a:lnSpc>
            </a:pPr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pPr>
              <a:lnSpc>
                <a:spcPct val="110000"/>
              </a:lnSpc>
            </a:pPr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Even for just an individual to share between different computers …</a:t>
            </a:r>
          </a:p>
          <a:p>
            <a:pPr>
              <a:lnSpc>
                <a:spcPct val="110000"/>
              </a:lnSpc>
            </a:pPr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85000" lnSpcReduction="20000"/>
          </a:bodyPr>
          <a:lstStyle/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>
              <a:lnSpc>
                <a:spcPct val="110000"/>
              </a:lnSpc>
            </a:pPr>
            <a:r>
              <a:rPr lang="en-US" dirty="0"/>
              <a:t>Main branch of the code is unaffected, just in case those crazy new ideas end up breaking things</a:t>
            </a:r>
          </a:p>
          <a:p>
            <a:pPr>
              <a:lnSpc>
                <a:spcPct val="110000"/>
              </a:lnSpc>
            </a:pP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>
              <a:lnSpc>
                <a:spcPct val="110000"/>
              </a:lnSpc>
            </a:pPr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An online storage space that serves as the hub for your code</a:t>
            </a:r>
          </a:p>
          <a:p>
            <a:pPr>
              <a:lnSpc>
                <a:spcPct val="100000"/>
              </a:lnSpc>
            </a:pPr>
            <a:r>
              <a:rPr lang="en-US" dirty="0"/>
              <a:t>Free to join, free to store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Especially if you are publicly sharing your code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Private code has restrictions and might require payment</a:t>
            </a:r>
          </a:p>
          <a:p>
            <a:pPr>
              <a:lnSpc>
                <a:spcPct val="100000"/>
              </a:lnSpc>
            </a:pPr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>
            <a:normAutofit lnSpcReduction="10000"/>
          </a:bodyPr>
          <a:lstStyle/>
          <a:p>
            <a:pPr>
              <a:lnSpc>
                <a:spcPct val="100000"/>
              </a:lnSpc>
            </a:pPr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pPr>
              <a:lnSpc>
                <a:spcPct val="100000"/>
              </a:lnSpc>
            </a:pP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This panel gives you controls for all commonly used git commands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Visual overview of files and untracked changes</a:t>
            </a:r>
          </a:p>
          <a:p>
            <a:pPr lvl="1">
              <a:lnSpc>
                <a:spcPct val="100000"/>
              </a:lnSpc>
            </a:pPr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00000"/>
              </a:lnSpc>
            </a:pPr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pPr>
              <a:lnSpc>
                <a:spcPct val="100000"/>
              </a:lnSpc>
            </a:pPr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pPr>
              <a:lnSpc>
                <a:spcPct val="100000"/>
              </a:lnSpc>
            </a:pPr>
            <a:r>
              <a:rPr lang="en-US" dirty="0"/>
              <a:t>Fork the repository into your personal repositories</a:t>
            </a:r>
          </a:p>
          <a:p>
            <a:pPr>
              <a:lnSpc>
                <a:spcPct val="100000"/>
              </a:lnSpc>
            </a:pPr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1769</TotalTime>
  <Words>1327</Words>
  <Application>Microsoft Macintosh PowerPoint</Application>
  <PresentationFormat>Widescreen</PresentationFormat>
  <Paragraphs>181</Paragraphs>
  <Slides>38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3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Creating an SSH key</vt:lpstr>
      <vt:lpstr>Adding the SSH key to Github</vt:lpstr>
      <vt:lpstr>Adding the SSH key to Github</vt:lpstr>
      <vt:lpstr>Adding the SSH key to Github</vt:lpstr>
      <vt:lpstr>Create a new project in Rstudio</vt:lpstr>
      <vt:lpstr>Clone the repo</vt:lpstr>
      <vt:lpstr>Create a new project in Rstudio</vt:lpstr>
      <vt:lpstr>Create a new project in Rstudio</vt:lpstr>
      <vt:lpstr>Rivanna – UVA’s High Performance Computing Environment</vt:lpstr>
      <vt:lpstr>Unix – under the hood of what you are using</vt:lpstr>
      <vt:lpstr>Simple Unix commands</vt:lpstr>
      <vt:lpstr>Tutorial Part 2</vt:lpstr>
      <vt:lpstr>Logging into Rivanna – Option 1</vt:lpstr>
      <vt:lpstr>Logging into Rivanna – Option 2</vt:lpstr>
      <vt:lpstr>Unix Command Line</vt:lpstr>
      <vt:lpstr>Let’s make a change!</vt:lpstr>
      <vt:lpstr>Start the commit!</vt:lpstr>
      <vt:lpstr>Commit the change!</vt:lpstr>
      <vt:lpstr>Push the change!</vt:lpstr>
      <vt:lpstr>Pull the change (on Rivanna)!</vt:lpstr>
      <vt:lpstr>Tutorial Part 3</vt:lpstr>
      <vt:lpstr>The slurm batch file</vt:lpstr>
      <vt:lpstr>Submit the job</vt:lpstr>
      <vt:lpstr>Load R</vt:lpstr>
      <vt:lpstr>Install the missing R Package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9</cp:revision>
  <dcterms:created xsi:type="dcterms:W3CDTF">2025-12-08T15:38:47Z</dcterms:created>
  <dcterms:modified xsi:type="dcterms:W3CDTF">2025-12-09T21:08:00Z</dcterms:modified>
</cp:coreProperties>
</file>